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390" r:id="rId2"/>
    <p:sldId id="544" r:id="rId3"/>
    <p:sldId id="546" r:id="rId4"/>
    <p:sldId id="548" r:id="rId5"/>
    <p:sldId id="550" r:id="rId6"/>
    <p:sldId id="592" r:id="rId7"/>
    <p:sldId id="586" r:id="rId8"/>
    <p:sldId id="593" r:id="rId9"/>
    <p:sldId id="274" r:id="rId10"/>
    <p:sldId id="294" r:id="rId11"/>
    <p:sldId id="583" r:id="rId12"/>
    <p:sldId id="376" r:id="rId13"/>
    <p:sldId id="375" r:id="rId14"/>
    <p:sldId id="560" r:id="rId15"/>
    <p:sldId id="556" r:id="rId16"/>
    <p:sldId id="562" r:id="rId17"/>
    <p:sldId id="565" r:id="rId18"/>
    <p:sldId id="558" r:id="rId19"/>
    <p:sldId id="584" r:id="rId20"/>
    <p:sldId id="566" r:id="rId21"/>
    <p:sldId id="557" r:id="rId22"/>
    <p:sldId id="553" r:id="rId23"/>
    <p:sldId id="573" r:id="rId24"/>
    <p:sldId id="552" r:id="rId25"/>
    <p:sldId id="567" r:id="rId26"/>
    <p:sldId id="559" r:id="rId27"/>
    <p:sldId id="568" r:id="rId28"/>
    <p:sldId id="569" r:id="rId29"/>
    <p:sldId id="571" r:id="rId30"/>
    <p:sldId id="551" r:id="rId31"/>
    <p:sldId id="572" r:id="rId32"/>
    <p:sldId id="365" r:id="rId33"/>
    <p:sldId id="277" r:id="rId34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A39297-3075-463D-A85B-42F488DD3744}" v="10" dt="2026-06-04T13:06:31.0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9177" autoAdjust="0"/>
  </p:normalViewPr>
  <p:slideViewPr>
    <p:cSldViewPr snapToGrid="0">
      <p:cViewPr>
        <p:scale>
          <a:sx n="75" d="100"/>
          <a:sy n="75" d="100"/>
        </p:scale>
        <p:origin x="1308" y="54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21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3:07:04.255" v="5218" actId="1076"/>
      <pc:docMkLst>
        <pc:docMk/>
      </pc:docMkLst>
      <pc:sldChg chg="modSp addAnim delAnim modAnim">
        <pc:chgData name="Glen Jones" userId="e846aaca-4b24-4b13-b0d0-f2308e16b284" providerId="ADAL" clId="{ED47ACC3-9597-4D89-A1DC-43CF280EF274}" dt="2026-06-04T13:06:10.454" v="5211"/>
        <pc:sldMkLst>
          <pc:docMk/>
          <pc:sldMk cId="3458643152" sldId="375"/>
        </pc:sldMkLst>
        <pc:picChg chg="mod">
          <ac:chgData name="Glen Jones" userId="e846aaca-4b24-4b13-b0d0-f2308e16b284" providerId="ADAL" clId="{ED47ACC3-9597-4D89-A1DC-43CF280EF274}" dt="2026-06-04T13:06:02.571" v="5209" actId="14100"/>
          <ac:picMkLst>
            <pc:docMk/>
            <pc:sldMk cId="3458643152" sldId="375"/>
            <ac:picMk id="1026" creationId="{AFF80DB8-F7CF-65B0-0168-9865F0B7389B}"/>
          </ac:picMkLst>
        </pc:picChg>
      </pc:sldChg>
      <pc:sldChg chg="modSp mod addAnim delAnim modAnim">
        <pc:chgData name="Glen Jones" userId="e846aaca-4b24-4b13-b0d0-f2308e16b284" providerId="ADAL" clId="{ED47ACC3-9597-4D89-A1DC-43CF280EF274}" dt="2026-06-04T13:05:38.001" v="5206" actId="1076"/>
        <pc:sldMkLst>
          <pc:docMk/>
          <pc:sldMk cId="578625206" sldId="376"/>
        </pc:sldMkLst>
        <pc:spChg chg="mod">
          <ac:chgData name="Glen Jones" userId="e846aaca-4b24-4b13-b0d0-f2308e16b284" providerId="ADAL" clId="{ED47ACC3-9597-4D89-A1DC-43CF280EF274}" dt="2026-06-04T13:05:32.292" v="5204" actId="14100"/>
          <ac:spMkLst>
            <pc:docMk/>
            <pc:sldMk cId="578625206" sldId="376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6-04T13:05:38.001" v="5206" actId="1076"/>
          <ac:spMkLst>
            <pc:docMk/>
            <pc:sldMk cId="578625206" sldId="376"/>
            <ac:spMk id="7" creationId="{9E4AE5D9-55E4-6C1F-D103-3A437FDA86F0}"/>
          </ac:spMkLst>
        </pc:spChg>
        <pc:picChg chg="mod">
          <ac:chgData name="Glen Jones" userId="e846aaca-4b24-4b13-b0d0-f2308e16b284" providerId="ADAL" clId="{ED47ACC3-9597-4D89-A1DC-43CF280EF274}" dt="2026-06-04T13:05:35.226" v="5205" actId="1076"/>
          <ac:picMkLst>
            <pc:docMk/>
            <pc:sldMk cId="578625206" sldId="376"/>
            <ac:picMk id="8" creationId="{A9815D48-2CB1-0E5C-F397-3AA91E14051E}"/>
          </ac:picMkLst>
        </pc:picChg>
        <pc:picChg chg="mod">
          <ac:chgData name="Glen Jones" userId="e846aaca-4b24-4b13-b0d0-f2308e16b284" providerId="ADAL" clId="{ED47ACC3-9597-4D89-A1DC-43CF280EF274}" dt="2026-06-04T13:05:26.517" v="5202" actId="14100"/>
          <ac:picMkLst>
            <pc:docMk/>
            <pc:sldMk cId="578625206" sldId="376"/>
            <ac:picMk id="9" creationId="{191502DD-7090-32DD-8E77-B267ACB860EB}"/>
          </ac:picMkLst>
        </pc:picChg>
      </pc:sldChg>
      <pc:sldChg chg="addSp modSp add mod modAnim modNotesTx">
        <pc:chgData name="Glen Jones" userId="e846aaca-4b24-4b13-b0d0-f2308e16b284" providerId="ADAL" clId="{ED47ACC3-9597-4D89-A1DC-43CF280EF274}" dt="2026-06-04T13:04:48.742" v="5199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6-04T13:04:14.145" v="5190" actId="14100"/>
          <ac:spMkLst>
            <pc:docMk/>
            <pc:sldMk cId="2004214985" sldId="548"/>
            <ac:spMk id="7" creationId="{BADB0395-C43B-360A-9334-B04AE10AEB0F}"/>
          </ac:spMkLst>
        </pc:spChg>
        <pc:spChg chg="mod">
          <ac:chgData name="Glen Jones" userId="e846aaca-4b24-4b13-b0d0-f2308e16b284" providerId="ADAL" clId="{ED47ACC3-9597-4D89-A1DC-43CF280EF274}" dt="2026-06-04T13:04:33.264" v="5195" actId="1076"/>
          <ac:spMkLst>
            <pc:docMk/>
            <pc:sldMk cId="2004214985" sldId="548"/>
            <ac:spMk id="8" creationId="{9900F3F9-BE0C-116E-9421-526EFFDE6AA1}"/>
          </ac:spMkLst>
        </pc:spChg>
        <pc:spChg chg="mod">
          <ac:chgData name="Glen Jones" userId="e846aaca-4b24-4b13-b0d0-f2308e16b284" providerId="ADAL" clId="{ED47ACC3-9597-4D89-A1DC-43CF280EF274}" dt="2026-06-04T13:04:37.901" v="5197" actId="1076"/>
          <ac:spMkLst>
            <pc:docMk/>
            <pc:sldMk cId="2004214985" sldId="548"/>
            <ac:spMk id="9" creationId="{C7916E96-1B19-221D-91A4-570183C685C7}"/>
          </ac:spMkLst>
        </pc:spChg>
        <pc:spChg chg="add mod">
          <ac:chgData name="Glen Jones" userId="e846aaca-4b24-4b13-b0d0-f2308e16b284" providerId="ADAL" clId="{ED47ACC3-9597-4D89-A1DC-43CF280EF274}" dt="2026-06-04T13:04:23.625" v="5193" actId="14100"/>
          <ac:spMkLst>
            <pc:docMk/>
            <pc:sldMk cId="2004214985" sldId="548"/>
            <ac:spMk id="16" creationId="{9A4D1338-6F31-13FC-DC7F-0AC924344187}"/>
          </ac:spMkLst>
        </pc:spChg>
      </pc:sldChg>
      <pc:sldChg chg="add">
        <pc:chgData name="Glen Jones" userId="e846aaca-4b24-4b13-b0d0-f2308e16b284" providerId="ADAL" clId="{ED47ACC3-9597-4D89-A1DC-43CF280EF274}" dt="2026-05-06T11:22:28.199" v="5189"/>
        <pc:sldMkLst>
          <pc:docMk/>
          <pc:sldMk cId="747008054" sldId="550"/>
        </pc:sldMkLst>
      </pc:sldChg>
      <pc:sldChg chg="modSp mod">
        <pc:chgData name="Glen Jones" userId="e846aaca-4b24-4b13-b0d0-f2308e16b284" providerId="ADAL" clId="{ED47ACC3-9597-4D89-A1DC-43CF280EF274}" dt="2026-06-04T13:07:04.255" v="5218" actId="1076"/>
        <pc:sldMkLst>
          <pc:docMk/>
          <pc:sldMk cId="2686881660" sldId="560"/>
        </pc:sldMkLst>
        <pc:spChg chg="mod">
          <ac:chgData name="Glen Jones" userId="e846aaca-4b24-4b13-b0d0-f2308e16b284" providerId="ADAL" clId="{ED47ACC3-9597-4D89-A1DC-43CF280EF274}" dt="2026-06-04T13:06:37.243" v="5214" actId="14100"/>
          <ac:spMkLst>
            <pc:docMk/>
            <pc:sldMk cId="2686881660" sldId="560"/>
            <ac:spMk id="3" creationId="{7E946DC3-4A45-CF53-FB80-18F1F99FA13B}"/>
          </ac:spMkLst>
        </pc:spChg>
        <pc:spChg chg="mod">
          <ac:chgData name="Glen Jones" userId="e846aaca-4b24-4b13-b0d0-f2308e16b284" providerId="ADAL" clId="{ED47ACC3-9597-4D89-A1DC-43CF280EF274}" dt="2026-06-04T13:06:41.319" v="5215" actId="14100"/>
          <ac:spMkLst>
            <pc:docMk/>
            <pc:sldMk cId="2686881660" sldId="560"/>
            <ac:spMk id="12" creationId="{0A51B569-4A6B-921C-A6B7-591E75D4B27C}"/>
          </ac:spMkLst>
        </pc:spChg>
        <pc:spChg chg="mod">
          <ac:chgData name="Glen Jones" userId="e846aaca-4b24-4b13-b0d0-f2308e16b284" providerId="ADAL" clId="{ED47ACC3-9597-4D89-A1DC-43CF280EF274}" dt="2026-06-04T13:06:49.574" v="5216" actId="14100"/>
          <ac:spMkLst>
            <pc:docMk/>
            <pc:sldMk cId="2686881660" sldId="560"/>
            <ac:spMk id="13" creationId="{39BB790E-57EA-54FB-0C54-8416E87437D4}"/>
          </ac:spMkLst>
        </pc:spChg>
        <pc:picChg chg="mod">
          <ac:chgData name="Glen Jones" userId="e846aaca-4b24-4b13-b0d0-f2308e16b284" providerId="ADAL" clId="{ED47ACC3-9597-4D89-A1DC-43CF280EF274}" dt="2026-06-04T13:06:28.506" v="5212" actId="14100"/>
          <ac:picMkLst>
            <pc:docMk/>
            <pc:sldMk cId="2686881660" sldId="560"/>
            <ac:picMk id="5" creationId="{4554A502-85D7-AE8C-4289-ED18696F3520}"/>
          </ac:picMkLst>
        </pc:picChg>
        <pc:picChg chg="mod">
          <ac:chgData name="Glen Jones" userId="e846aaca-4b24-4b13-b0d0-f2308e16b284" providerId="ADAL" clId="{ED47ACC3-9597-4D89-A1DC-43CF280EF274}" dt="2026-06-04T13:06:31.023" v="5213" actId="14100"/>
          <ac:picMkLst>
            <pc:docMk/>
            <pc:sldMk cId="2686881660" sldId="560"/>
            <ac:picMk id="9" creationId="{31416289-FEBA-7A5D-D9E0-EB0DEDD14337}"/>
          </ac:picMkLst>
        </pc:picChg>
        <pc:picChg chg="mod">
          <ac:chgData name="Glen Jones" userId="e846aaca-4b24-4b13-b0d0-f2308e16b284" providerId="ADAL" clId="{ED47ACC3-9597-4D89-A1DC-43CF280EF274}" dt="2026-06-04T13:07:04.255" v="5218" actId="1076"/>
          <ac:picMkLst>
            <pc:docMk/>
            <pc:sldMk cId="2686881660" sldId="560"/>
            <ac:picMk id="11" creationId="{AE6D9354-737B-A0DF-B2AD-B40973CA4DDB}"/>
          </ac:picMkLst>
        </pc:picChg>
        <pc:picChg chg="mod">
          <ac:chgData name="Glen Jones" userId="e846aaca-4b24-4b13-b0d0-f2308e16b284" providerId="ADAL" clId="{ED47ACC3-9597-4D89-A1DC-43CF280EF274}" dt="2026-06-04T13:07:02.141" v="5217" actId="1076"/>
          <ac:picMkLst>
            <pc:docMk/>
            <pc:sldMk cId="2686881660" sldId="560"/>
            <ac:picMk id="17" creationId="{9A867355-5AC7-2CA4-95FD-0353DAEF86AB}"/>
          </ac:picMkLst>
        </pc:picChg>
      </pc:sldChg>
      <pc:sldChg chg="add">
        <pc:chgData name="Glen Jones" userId="e846aaca-4b24-4b13-b0d0-f2308e16b284" providerId="ADAL" clId="{ED47ACC3-9597-4D89-A1DC-43CF280EF274}" dt="2026-05-06T11:22:28.199" v="5189"/>
        <pc:sldMkLst>
          <pc:docMk/>
          <pc:sldMk cId="1127489242" sldId="586"/>
        </pc:sldMkLst>
      </pc:sldChg>
      <pc:sldChg chg="add">
        <pc:chgData name="Glen Jones" userId="e846aaca-4b24-4b13-b0d0-f2308e16b284" providerId="ADAL" clId="{ED47ACC3-9597-4D89-A1DC-43CF280EF274}" dt="2026-05-06T11:22:28.199" v="5189"/>
        <pc:sldMkLst>
          <pc:docMk/>
          <pc:sldMk cId="2811064419" sldId="592"/>
        </pc:sldMkLst>
      </pc:sldChg>
      <pc:sldChg chg="add">
        <pc:chgData name="Glen Jones" userId="e846aaca-4b24-4b13-b0d0-f2308e16b284" providerId="ADAL" clId="{ED47ACC3-9597-4D89-A1DC-43CF280EF274}" dt="2026-05-06T11:22:28.199" v="5189"/>
        <pc:sldMkLst>
          <pc:docMk/>
          <pc:sldMk cId="2289494072" sldId="59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5E827-5BAB-4342-B542-9CFF24975501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5D130-EC50-492D-B9C0-FB6B7C9038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842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The suffix ed is 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better as </a:t>
            </a:r>
            <a:r>
              <a:rPr lang="en-GB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“describes something”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adjectives like </a:t>
            </a:r>
            <a:r>
              <a:rPr lang="en-GB" sz="12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multicoloured</a:t>
            </a:r>
            <a:endParaRPr lang="en-GB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08EE39-F1C5-13E5-A7E5-A480571CAC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A3C1CC-C383-A543-973F-BE978A989C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23A4E2-4510-B7E2-0E80-953C06BB09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C4F4B4-BB8A-6010-913F-43D007AEEA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86867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3D9C3-7B7F-5392-9CDB-7D8C39DD2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14BCC5-1891-9AD0-301C-0E14B55ACD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538CBA-F50E-E461-1B89-F85FCD3796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3E7F7-D2C6-E4F9-3C86-6AE9E2E060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5754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18A6F-FE07-B0B7-D1FA-162C62F48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F1D048-F277-8CB0-6309-0B8A55F6A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745019-B494-B013-5B58-E9184C9A1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AED83E-FD6D-EF3F-2EF3-B3E80DA02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22486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E8538-52BD-54E2-3DD3-AFAFC3628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BBA640-B13F-7D20-970F-4116B4D5A7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5F4F5D-1FA2-48CE-0514-276777734E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A4F07-C2F3-5DF1-3582-AE1E40569D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31675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611C3-ED12-A813-4342-F7FE63DBE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04697D-D9F5-6C16-1EB4-B6D14BA0F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3F8C18-463F-6958-C077-DE0CA3A1FA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A22F08-D003-B169-89B9-E77CD97788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81186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FCC7C7-17A5-3B43-C912-4A457E3FA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B8AB92-3C48-F6F8-330F-5FDFDC67A1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253D61-FFAA-8ED8-51CA-EDE5FB73EB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0CD73F-53AE-F7F8-9D08-D0FB17A083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6242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C0BE8-29E3-8D70-75BD-F75EF7902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F28759-ECE4-DFAB-94FB-97C6035178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4EEA15-141B-5869-20F6-E8657501E4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polyphonic = many sounds together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B6C0E5-875E-C78D-63E7-4D0315E59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94480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97694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1124C-A0A9-33D5-F04C-4A01C13A2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143325-4BD3-9B27-A50C-7A8863C28E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F7FDCF-8E34-3BC7-4482-AAA22DAEFF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94E4D6-F6B7-02C1-D5E5-98D3F3451B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9228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85529F3-1367-D2C7-434F-B17C95A8A6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5" y="355846"/>
            <a:ext cx="11199220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multi-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b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multi-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multi-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many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651330-5C4A-491A-4758-0111B5DBC0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339107"/>
              </p:ext>
            </p:extLst>
          </p:nvPr>
        </p:nvGraphicFramePr>
        <p:xfrm>
          <a:off x="531223" y="2475923"/>
          <a:ext cx="11176264" cy="9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6777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859741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3209365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590381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</a:tblGrid>
              <a:tr h="942815"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multi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ple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multi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player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multi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media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multi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task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BA933-ADB1-7336-E1A4-70BCD723D3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A2594B5-330B-A62E-FE7C-7221A828FE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8482115-7AF9-FF2C-A587-1B396CF17785}"/>
              </a:ext>
            </a:extLst>
          </p:cNvPr>
          <p:cNvSpPr txBox="1">
            <a:spLocks/>
          </p:cNvSpPr>
          <p:nvPr/>
        </p:nvSpPr>
        <p:spPr>
          <a:xfrm>
            <a:off x="531225" y="355846"/>
            <a:ext cx="11199220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poly-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83170-1394-499F-D943-089ADB9E4E30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b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poly-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DF6CCAE-2558-911C-DC2F-0BC7AB4CFC59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poly-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also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many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25B21E-C808-B8C3-0391-580E25B5E8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6643CC5-EC21-F042-FE62-B6B181224A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229520"/>
              </p:ext>
            </p:extLst>
          </p:nvPr>
        </p:nvGraphicFramePr>
        <p:xfrm>
          <a:off x="531223" y="2475923"/>
          <a:ext cx="11176264" cy="9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76518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5799746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</a:tblGrid>
              <a:tr h="942815"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poly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gon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poly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ester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314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51510"/>
            <a:ext cx="11338560" cy="486399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74958" y="1225064"/>
            <a:ext cx="7451347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prefix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multi‑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the Latin word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multus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meaning “many”  or “much”.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This developed into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multi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‑, meaning many or more than one.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 meaning has stayed very stable as the word moved into English.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01818" y="4770669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0759" y="1295638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78818"/>
            <a:ext cx="12192000" cy="7238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880110"/>
            <a:ext cx="11338560" cy="4827868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091" y="1564415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891963" y="480370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747729" y="1031886"/>
            <a:ext cx="7639291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prefix </a:t>
            </a:r>
            <a:r>
              <a:rPr lang="en-GB" sz="3200" i="1" dirty="0">
                <a:solidFill>
                  <a:schemeClr val="bg1"/>
                </a:solidFill>
                <a:latin typeface="Andika" panose="02000000000000000000" pitchFamily="2" charset="0"/>
              </a:rPr>
              <a:t>poly‑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comes from the Ancient Greek word </a:t>
            </a:r>
            <a:r>
              <a:rPr lang="en-GB" sz="3200" i="1" dirty="0" err="1">
                <a:solidFill>
                  <a:schemeClr val="bg1"/>
                </a:solidFill>
                <a:latin typeface="Andika" panose="02000000000000000000" pitchFamily="2" charset="0"/>
              </a:rPr>
              <a:t>polús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, meaning “many”  or “much”.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developed into </a:t>
            </a:r>
            <a:r>
              <a:rPr lang="en-GB" sz="3200" i="1" dirty="0">
                <a:solidFill>
                  <a:schemeClr val="bg1"/>
                </a:solidFill>
                <a:latin typeface="Andika" panose="02000000000000000000" pitchFamily="2" charset="0"/>
              </a:rPr>
              <a:t>poly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‑, meaning many.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That meaning has stayed very stable as the word moved into English.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7560" y="4042657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3CA98-4000-724C-4A20-FC3C7216E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4CE627F-5E10-1A73-4BA4-86D18CCAB54C}"/>
              </a:ext>
            </a:extLst>
          </p:cNvPr>
          <p:cNvGrpSpPr/>
          <p:nvPr/>
        </p:nvGrpSpPr>
        <p:grpSpPr>
          <a:xfrm>
            <a:off x="6388693" y="741171"/>
            <a:ext cx="5645023" cy="6668372"/>
            <a:chOff x="6388693" y="741171"/>
            <a:chExt cx="5645023" cy="6668372"/>
          </a:xfrm>
        </p:grpSpPr>
        <p:sp>
          <p:nvSpPr>
            <p:cNvPr id="14" name="Content Placeholder 2">
              <a:extLst>
                <a:ext uri="{FF2B5EF4-FFF2-40B4-BE49-F238E27FC236}">
                  <a16:creationId xmlns:a16="http://schemas.microsoft.com/office/drawing/2014/main" id="{030BCE1D-0F6E-600E-F8C7-300CB51F5EA5}"/>
                </a:ext>
              </a:extLst>
            </p:cNvPr>
            <p:cNvSpPr txBox="1">
              <a:spLocks/>
            </p:cNvSpPr>
            <p:nvPr/>
          </p:nvSpPr>
          <p:spPr>
            <a:xfrm>
              <a:off x="6393514" y="769690"/>
              <a:ext cx="5640202" cy="6639853"/>
            </a:xfrm>
            <a:prstGeom prst="roundRect">
              <a:avLst/>
            </a:prstGeom>
            <a:solidFill>
              <a:srgbClr val="0070C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endParaRPr lang="en-GB" sz="4400">
                <a:solidFill>
                  <a:schemeClr val="bg1"/>
                </a:solidFill>
              </a:endParaRP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4400" dirty="0">
                <a:solidFill>
                  <a:schemeClr val="bg1"/>
                </a:solidFill>
              </a:endParaRPr>
            </a:p>
          </p:txBody>
        </p:sp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80EBBCEA-391E-8138-B3CB-44E109C3745E}"/>
                </a:ext>
              </a:extLst>
            </p:cNvPr>
            <p:cNvSpPr txBox="1">
              <a:spLocks/>
            </p:cNvSpPr>
            <p:nvPr/>
          </p:nvSpPr>
          <p:spPr>
            <a:xfrm>
              <a:off x="6388693" y="741171"/>
              <a:ext cx="4471895" cy="6639853"/>
            </a:xfrm>
            <a:prstGeom prst="roundRect">
              <a:avLst>
                <a:gd name="adj" fmla="val 837"/>
              </a:avLst>
            </a:prstGeom>
            <a:solidFill>
              <a:srgbClr val="0070C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endParaRPr lang="en-GB" sz="4400">
                <a:solidFill>
                  <a:schemeClr val="bg1"/>
                </a:solidFill>
              </a:endParaRP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4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Picture 2" descr="flag of Greece | Britannica">
            <a:extLst>
              <a:ext uri="{FF2B5EF4-FFF2-40B4-BE49-F238E27FC236}">
                <a16:creationId xmlns:a16="http://schemas.microsoft.com/office/drawing/2014/main" id="{4554A502-85D7-AE8C-4289-ED18696F35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558"/>
          <a:stretch>
            <a:fillRect/>
          </a:stretch>
        </p:blipFill>
        <p:spPr bwMode="auto">
          <a:xfrm>
            <a:off x="6366510" y="0"/>
            <a:ext cx="5894071" cy="751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1416289-FEBA-7A5D-D9E0-EB0DEDD14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6357801" cy="751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46DC3-4A45-CF53-FB80-18F1F99FA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48" y="757283"/>
            <a:ext cx="10235440" cy="5529217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E6D9354-737B-A0DF-B2AD-B40973CA4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0756" y="4167094"/>
            <a:ext cx="2354089" cy="2991896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A51B569-4A6B-921C-A6B7-591E75D4B27C}"/>
              </a:ext>
            </a:extLst>
          </p:cNvPr>
          <p:cNvSpPr txBox="1">
            <a:spLocks/>
          </p:cNvSpPr>
          <p:nvPr/>
        </p:nvSpPr>
        <p:spPr>
          <a:xfrm>
            <a:off x="6299249" y="741171"/>
            <a:ext cx="5640202" cy="5545329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9BB790E-57EA-54FB-0C54-8416E87437D4}"/>
              </a:ext>
            </a:extLst>
          </p:cNvPr>
          <p:cNvSpPr txBox="1">
            <a:spLocks/>
          </p:cNvSpPr>
          <p:nvPr/>
        </p:nvSpPr>
        <p:spPr>
          <a:xfrm>
            <a:off x="6294428" y="748678"/>
            <a:ext cx="4471895" cy="5566341"/>
          </a:xfrm>
          <a:prstGeom prst="roundRect">
            <a:avLst>
              <a:gd name="adj" fmla="val 837"/>
            </a:avLst>
          </a:prstGeom>
          <a:solidFill>
            <a:srgbClr val="0070C0"/>
          </a:solidFill>
          <a:ln>
            <a:noFill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D73C76-5BB0-D193-8655-7D01625E574A}"/>
              </a:ext>
            </a:extLst>
          </p:cNvPr>
          <p:cNvSpPr txBox="1"/>
          <p:nvPr/>
        </p:nvSpPr>
        <p:spPr>
          <a:xfrm>
            <a:off x="1147012" y="1359179"/>
            <a:ext cx="4920551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Multi- means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</a:rPr>
              <a:t>many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and is from Latin.</a:t>
            </a:r>
          </a:p>
        </p:txBody>
      </p:sp>
      <p:pic>
        <p:nvPicPr>
          <p:cNvPr id="17" name="Picture 1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867355-5AC7-2CA4-95FD-0353DAEF86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315" y="4657134"/>
            <a:ext cx="2865254" cy="250185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86606BA-35BA-34E5-2B8F-B21A54C113C4}"/>
              </a:ext>
            </a:extLst>
          </p:cNvPr>
          <p:cNvSpPr txBox="1"/>
          <p:nvPr/>
        </p:nvSpPr>
        <p:spPr>
          <a:xfrm>
            <a:off x="6640033" y="1359179"/>
            <a:ext cx="4920551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Poly- means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</a:rPr>
              <a:t>many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and is from Ancient Greek.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55C32B3F-F8F4-CAF2-AE7E-F52107062A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549243"/>
              </p:ext>
            </p:extLst>
          </p:nvPr>
        </p:nvGraphicFramePr>
        <p:xfrm>
          <a:off x="1078608" y="2687320"/>
          <a:ext cx="10481975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6395">
                  <a:extLst>
                    <a:ext uri="{9D8B030D-6E8A-4147-A177-3AD203B41FA5}">
                      <a16:colId xmlns:a16="http://schemas.microsoft.com/office/drawing/2014/main" val="1432004531"/>
                    </a:ext>
                  </a:extLst>
                </a:gridCol>
                <a:gridCol w="2096395">
                  <a:extLst>
                    <a:ext uri="{9D8B030D-6E8A-4147-A177-3AD203B41FA5}">
                      <a16:colId xmlns:a16="http://schemas.microsoft.com/office/drawing/2014/main" val="2705833161"/>
                    </a:ext>
                  </a:extLst>
                </a:gridCol>
                <a:gridCol w="2096395">
                  <a:extLst>
                    <a:ext uri="{9D8B030D-6E8A-4147-A177-3AD203B41FA5}">
                      <a16:colId xmlns:a16="http://schemas.microsoft.com/office/drawing/2014/main" val="4208476391"/>
                    </a:ext>
                  </a:extLst>
                </a:gridCol>
                <a:gridCol w="2096395">
                  <a:extLst>
                    <a:ext uri="{9D8B030D-6E8A-4147-A177-3AD203B41FA5}">
                      <a16:colId xmlns:a16="http://schemas.microsoft.com/office/drawing/2014/main" val="448221708"/>
                    </a:ext>
                  </a:extLst>
                </a:gridCol>
                <a:gridCol w="2096395">
                  <a:extLst>
                    <a:ext uri="{9D8B030D-6E8A-4147-A177-3AD203B41FA5}">
                      <a16:colId xmlns:a16="http://schemas.microsoft.com/office/drawing/2014/main" val="28355374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Latin prefix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Example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b="1" dirty="0">
                          <a:effectLst/>
                        </a:rPr>
                        <a:t>Meaning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Greek prefix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Example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629739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un‑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i="1">
                          <a:effectLst/>
                        </a:rPr>
                        <a:t>uniform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b="1" dirty="0">
                          <a:effectLst/>
                        </a:rPr>
                        <a:t>one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mono‑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i="1">
                          <a:effectLst/>
                        </a:rPr>
                        <a:t>monorail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2168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bi‑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i="1">
                          <a:effectLst/>
                        </a:rPr>
                        <a:t>bicycle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b="1" dirty="0">
                          <a:effectLst/>
                        </a:rPr>
                        <a:t>two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di‑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i="1">
                          <a:effectLst/>
                        </a:rPr>
                        <a:t>diagonal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99266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semi‑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i="1">
                          <a:effectLst/>
                        </a:rPr>
                        <a:t>semicircle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b="1" dirty="0">
                          <a:effectLst/>
                        </a:rPr>
                        <a:t>half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hemi‑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i="1" dirty="0">
                          <a:effectLst/>
                        </a:rPr>
                        <a:t>hemisphere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92321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omni‑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i="1" dirty="0">
                          <a:effectLst/>
                        </a:rPr>
                        <a:t>omnivore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b="1" dirty="0">
                          <a:effectLst/>
                        </a:rPr>
                        <a:t>all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pan‑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i="1" dirty="0"/>
                        <a:t>panorama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11898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6881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gems were multicoloured.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72761" y="158920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multicoloured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7C9D5B9-5111-A115-1B84-9FF32876E349}"/>
              </a:ext>
            </a:extLst>
          </p:cNvPr>
          <p:cNvSpPr txBox="1"/>
          <p:nvPr/>
        </p:nvSpPr>
        <p:spPr>
          <a:xfrm>
            <a:off x="1639705" y="1616196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multicoloured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colour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colour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multicoloured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multi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many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describes something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multiplies large numbers easily.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2966593" y="24943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multiplies</a:t>
            </a:r>
          </a:p>
        </p:txBody>
      </p:sp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multiplies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fold or layer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multiplies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multi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many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31A457-D5A1-A89D-2078-1F09E4B910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DF75B2F-88A0-B004-B8E9-0CF3515C03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292983-0538-FFE6-47DD-D2B379555C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958438-1BC7-9CC5-02E9-19D18A9D5EA5}"/>
              </a:ext>
            </a:extLst>
          </p:cNvPr>
          <p:cNvSpPr txBox="1"/>
          <p:nvPr/>
        </p:nvSpPr>
        <p:spPr>
          <a:xfrm>
            <a:off x="2359898" y="19431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multiplies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807C09-3FA5-D0CE-049D-C1FCF98842F3}"/>
              </a:ext>
            </a:extLst>
          </p:cNvPr>
          <p:cNvSpPr txBox="1">
            <a:spLocks/>
          </p:cNvSpPr>
          <p:nvPr/>
        </p:nvSpPr>
        <p:spPr>
          <a:xfrm>
            <a:off x="6800495" y="195828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FB8BBCD-9D77-00EC-EE43-A9B766F988E3}"/>
              </a:ext>
            </a:extLst>
          </p:cNvPr>
          <p:cNvSpPr txBox="1">
            <a:spLocks/>
          </p:cNvSpPr>
          <p:nvPr/>
        </p:nvSpPr>
        <p:spPr>
          <a:xfrm>
            <a:off x="9692643" y="195828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FFF46C75-80D1-087D-0F58-D17C36BAD6DB}"/>
              </a:ext>
            </a:extLst>
          </p:cNvPr>
          <p:cNvSpPr/>
          <p:nvPr/>
        </p:nvSpPr>
        <p:spPr>
          <a:xfrm>
            <a:off x="9077931" y="209871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ED9192E-6EF0-AED6-DD25-425AFEC9371B}"/>
              </a:ext>
            </a:extLst>
          </p:cNvPr>
          <p:cNvSpPr/>
          <p:nvPr/>
        </p:nvSpPr>
        <p:spPr>
          <a:xfrm>
            <a:off x="2897994" y="212037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6CFC1BB-B0A5-4E52-7F7B-A38D982C4ADF}"/>
              </a:ext>
            </a:extLst>
          </p:cNvPr>
          <p:cNvSpPr txBox="1">
            <a:spLocks/>
          </p:cNvSpPr>
          <p:nvPr/>
        </p:nvSpPr>
        <p:spPr>
          <a:xfrm>
            <a:off x="6800495" y="292966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fold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6124B36-55EB-1B00-48A6-4AE675A910EB}"/>
              </a:ext>
            </a:extLst>
          </p:cNvPr>
          <p:cNvSpPr txBox="1">
            <a:spLocks/>
          </p:cNvSpPr>
          <p:nvPr/>
        </p:nvSpPr>
        <p:spPr>
          <a:xfrm>
            <a:off x="506399" y="19582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multiplies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CD29672-FBFB-2431-5EF6-125B2A0A7B2E}"/>
              </a:ext>
            </a:extLst>
          </p:cNvPr>
          <p:cNvSpPr txBox="1">
            <a:spLocks/>
          </p:cNvSpPr>
          <p:nvPr/>
        </p:nvSpPr>
        <p:spPr>
          <a:xfrm>
            <a:off x="9692643" y="292966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07F9AD-C890-8B06-DCC1-1D8FF64AD786}"/>
              </a:ext>
            </a:extLst>
          </p:cNvPr>
          <p:cNvSpPr txBox="1">
            <a:spLocks/>
          </p:cNvSpPr>
          <p:nvPr/>
        </p:nvSpPr>
        <p:spPr>
          <a:xfrm>
            <a:off x="3908346" y="195828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multi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353AFD8-4A66-942A-943E-E7E5006E8026}"/>
              </a:ext>
            </a:extLst>
          </p:cNvPr>
          <p:cNvSpPr txBox="1">
            <a:spLocks/>
          </p:cNvSpPr>
          <p:nvPr/>
        </p:nvSpPr>
        <p:spPr>
          <a:xfrm>
            <a:off x="3938114" y="292966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many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192F990A-01EA-C56A-54DC-841A3C4F0B05}"/>
              </a:ext>
            </a:extLst>
          </p:cNvPr>
          <p:cNvSpPr/>
          <p:nvPr/>
        </p:nvSpPr>
        <p:spPr>
          <a:xfrm>
            <a:off x="6177951" y="209871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0BD973-8BE5-C3B1-3386-33D1762C089C}"/>
              </a:ext>
            </a:extLst>
          </p:cNvPr>
          <p:cNvSpPr txBox="1"/>
          <p:nvPr/>
        </p:nvSpPr>
        <p:spPr>
          <a:xfrm>
            <a:off x="3511637" y="3631747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Why has the Y become an I?</a:t>
            </a:r>
          </a:p>
        </p:txBody>
      </p:sp>
      <p:sp>
        <p:nvSpPr>
          <p:cNvPr id="14" name="Arrow: Up 13">
            <a:extLst>
              <a:ext uri="{FF2B5EF4-FFF2-40B4-BE49-F238E27FC236}">
                <a16:creationId xmlns:a16="http://schemas.microsoft.com/office/drawing/2014/main" id="{D83BE038-56BE-1696-5970-ADFFE7905474}"/>
              </a:ext>
            </a:extLst>
          </p:cNvPr>
          <p:cNvSpPr/>
          <p:nvPr/>
        </p:nvSpPr>
        <p:spPr>
          <a:xfrm>
            <a:off x="7916503" y="2506287"/>
            <a:ext cx="309653" cy="1182083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33004F5-7427-5721-2CD3-CAC66726D559}"/>
              </a:ext>
            </a:extLst>
          </p:cNvPr>
          <p:cNvSpPr txBox="1"/>
          <p:nvPr/>
        </p:nvSpPr>
        <p:spPr>
          <a:xfrm>
            <a:off x="-107987" y="4718487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Y +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suffix does NOT start with an I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Y -&gt; I</a:t>
            </a:r>
          </a:p>
        </p:txBody>
      </p:sp>
      <p:sp>
        <p:nvSpPr>
          <p:cNvPr id="19" name="Arrow: Up 18">
            <a:extLst>
              <a:ext uri="{FF2B5EF4-FFF2-40B4-BE49-F238E27FC236}">
                <a16:creationId xmlns:a16="http://schemas.microsoft.com/office/drawing/2014/main" id="{D201BB0D-A52A-874F-E7D3-2E6D67DE3891}"/>
              </a:ext>
            </a:extLst>
          </p:cNvPr>
          <p:cNvSpPr/>
          <p:nvPr/>
        </p:nvSpPr>
        <p:spPr>
          <a:xfrm rot="18341408">
            <a:off x="9088635" y="607085"/>
            <a:ext cx="455192" cy="3915263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4320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 animBg="1"/>
      <p:bldP spid="18" grpId="0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was excellent at multitasking.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multitasking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75909" y="1910092"/>
            <a:ext cx="90633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multitasking</a:t>
            </a:r>
          </a:p>
          <a:p>
            <a:pPr algn="ctr"/>
            <a:endParaRPr lang="en-GB" sz="9600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93C7C-2BF3-5056-E47B-59F0C1192E85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task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777E94-51C3-00BA-502A-B912EADCCDB9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40152B3-F235-84DD-E243-4926BC80A2FA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537ADB0-11B5-09BF-6557-ABADCE3F8C6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F5D21EB-68A8-127E-87F4-E4E5C58D088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task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704E2D5-DA18-8A69-8DE3-6211E71F49B6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multitasking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1FBB098-FD3B-890F-D1A4-8CE65E2E5DFA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C7284-838D-7FDA-79CB-3DD294D3E633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multi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835663-3F60-EBC9-7B05-D4B2DC9B6BC2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many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4B9ED085-DD54-D2A0-CD7B-8B135AC7E60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presentation used multimedia, including videos and images.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multimedia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multimedia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F99AEF2-C22D-5954-6F6B-A8C378A74D12}"/>
              </a:ext>
            </a:extLst>
          </p:cNvPr>
          <p:cNvSpPr txBox="1">
            <a:spLocks/>
          </p:cNvSpPr>
          <p:nvPr/>
        </p:nvSpPr>
        <p:spPr>
          <a:xfrm>
            <a:off x="7863010" y="401755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media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F35F42A-28DA-5FC9-4825-F124598F173A}"/>
              </a:ext>
            </a:extLst>
          </p:cNvPr>
          <p:cNvSpPr/>
          <p:nvPr/>
        </p:nvSpPr>
        <p:spPr>
          <a:xfrm>
            <a:off x="3960509" y="4179648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41E86A-29BC-CCF0-B854-7381BC2E490D}"/>
              </a:ext>
            </a:extLst>
          </p:cNvPr>
          <p:cNvSpPr txBox="1">
            <a:spLocks/>
          </p:cNvSpPr>
          <p:nvPr/>
        </p:nvSpPr>
        <p:spPr>
          <a:xfrm>
            <a:off x="7863010" y="4988939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form of communication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DEF7F23-53AC-540E-0537-362446E932F9}"/>
              </a:ext>
            </a:extLst>
          </p:cNvPr>
          <p:cNvSpPr txBox="1">
            <a:spLocks/>
          </p:cNvSpPr>
          <p:nvPr/>
        </p:nvSpPr>
        <p:spPr>
          <a:xfrm>
            <a:off x="1568914" y="40175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multimedia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14AA7CA-EAD2-3975-1DCB-90F5C8708D99}"/>
              </a:ext>
            </a:extLst>
          </p:cNvPr>
          <p:cNvSpPr txBox="1">
            <a:spLocks/>
          </p:cNvSpPr>
          <p:nvPr/>
        </p:nvSpPr>
        <p:spPr>
          <a:xfrm>
            <a:off x="4970861" y="401755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multi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CB9C817-4C48-5A86-E9A5-5691ABD92193}"/>
              </a:ext>
            </a:extLst>
          </p:cNvPr>
          <p:cNvSpPr txBox="1">
            <a:spLocks/>
          </p:cNvSpPr>
          <p:nvPr/>
        </p:nvSpPr>
        <p:spPr>
          <a:xfrm>
            <a:off x="5000629" y="4988939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many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31C820B8-D957-933E-ED03-9C50083430B0}"/>
              </a:ext>
            </a:extLst>
          </p:cNvPr>
          <p:cNvSpPr/>
          <p:nvPr/>
        </p:nvSpPr>
        <p:spPr>
          <a:xfrm>
            <a:off x="7240466" y="41579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Squares, hexagons, octagons and nonagons are all polygons.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786" y="1779632"/>
            <a:ext cx="3655649" cy="47100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548016" y="25594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polygons</a:t>
            </a:r>
          </a:p>
        </p:txBody>
      </p:sp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39898-ABFB-25B4-C620-4C0ABDD3F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EBBB00F-61D8-0C61-0098-76D3CB813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B81C-57C2-2F67-50D9-E5F3C07C5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DF40020-B1F9-327B-9F2B-6B52209890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5771F4-7866-1C8C-91FD-FA12E4E0A69B}"/>
              </a:ext>
            </a:extLst>
          </p:cNvPr>
          <p:cNvSpPr txBox="1"/>
          <p:nvPr/>
        </p:nvSpPr>
        <p:spPr>
          <a:xfrm>
            <a:off x="2154316" y="1721292"/>
            <a:ext cx="776786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polygons</a:t>
            </a:r>
          </a:p>
          <a:p>
            <a:pPr algn="ctr"/>
            <a:endParaRPr lang="en-GB" sz="8800" dirty="0">
              <a:solidFill>
                <a:schemeClr val="bg1"/>
              </a:solidFill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4D8F3A-90D8-D5C7-3ABD-5BC44AC8B35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97D2E27-8873-A55C-5569-233637FC618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5A75BEAC-F5E5-2601-F839-6E3E2F6834BF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9C6DEB4D-FF7C-2CF8-DBE8-D045D7B9ABAE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386517F-90C4-A3D3-B953-E19FDD61291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angles/sides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6459DD5-CFB1-DBAE-EE08-D6601525F0F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polygons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243C1CF-B1C7-45D5-7929-23995594850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45E5E26-CFA6-5E1B-CBD9-24F5222DF645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poly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6E7A200-A1B1-9F82-4D04-27F107498F4E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many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85972F82-0BB0-ED93-B39E-C7410BA00A2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1143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6F753-55BE-11B7-63D1-EB5B785D0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FA0A598-2B3A-5867-F4F8-41ECCC77D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26C54-F496-E91F-8ED6-E1C144720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jacket is made from polyester.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4FB4B2-8EAB-CC45-CADA-AECC58D93EA9}"/>
              </a:ext>
            </a:extLst>
          </p:cNvPr>
          <p:cNvSpPr txBox="1"/>
          <p:nvPr/>
        </p:nvSpPr>
        <p:spPr>
          <a:xfrm>
            <a:off x="2771668" y="24768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polyester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D14E52C-E7D9-BE35-2780-6C0F655C13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5613" y="1692278"/>
            <a:ext cx="5327612" cy="420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561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5C889-4ACC-C469-D3A2-78F5FA19E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08102B3-9955-C26C-279C-C1D6D722B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ECA10-4F30-72B7-727C-0C8ECC16D8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1394B8-4038-13A6-CC77-4345B10F16ED}"/>
              </a:ext>
            </a:extLst>
          </p:cNvPr>
          <p:cNvSpPr txBox="1"/>
          <p:nvPr/>
        </p:nvSpPr>
        <p:spPr>
          <a:xfrm>
            <a:off x="2860568" y="1905375"/>
            <a:ext cx="76837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polyester </a:t>
            </a:r>
          </a:p>
          <a:p>
            <a:pPr algn="ctr"/>
            <a:r>
              <a:rPr lang="en-GB" sz="96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9A477A6-E81D-2188-C2F7-EEAC6F6498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0A825959-CC78-34D0-03C8-F7509BD2D36C}"/>
              </a:ext>
            </a:extLst>
          </p:cNvPr>
          <p:cNvSpPr txBox="1">
            <a:spLocks/>
          </p:cNvSpPr>
          <p:nvPr/>
        </p:nvSpPr>
        <p:spPr>
          <a:xfrm>
            <a:off x="7486579" y="3980977"/>
            <a:ext cx="3689705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ester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2684F4E9-D783-E94E-AD36-7A44C8505946}"/>
              </a:ext>
            </a:extLst>
          </p:cNvPr>
          <p:cNvSpPr/>
          <p:nvPr/>
        </p:nvSpPr>
        <p:spPr>
          <a:xfrm>
            <a:off x="3584079" y="414307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D90E47E-418F-64B0-21D1-518B04FE4449}"/>
              </a:ext>
            </a:extLst>
          </p:cNvPr>
          <p:cNvSpPr txBox="1">
            <a:spLocks/>
          </p:cNvSpPr>
          <p:nvPr/>
        </p:nvSpPr>
        <p:spPr>
          <a:xfrm>
            <a:off x="7486579" y="4952363"/>
            <a:ext cx="3689705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type of chemical used to make materials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FAE3668-CB87-3399-45AA-68F93B8B265F}"/>
              </a:ext>
            </a:extLst>
          </p:cNvPr>
          <p:cNvSpPr txBox="1">
            <a:spLocks/>
          </p:cNvSpPr>
          <p:nvPr/>
        </p:nvSpPr>
        <p:spPr>
          <a:xfrm>
            <a:off x="1192484" y="39809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polyester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98772C4-0194-D376-3B74-484AC1BB6B57}"/>
              </a:ext>
            </a:extLst>
          </p:cNvPr>
          <p:cNvSpPr txBox="1">
            <a:spLocks/>
          </p:cNvSpPr>
          <p:nvPr/>
        </p:nvSpPr>
        <p:spPr>
          <a:xfrm>
            <a:off x="4594431" y="398097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poly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A582326-ACC6-B4CA-1CDF-9A55DC63BFE4}"/>
              </a:ext>
            </a:extLst>
          </p:cNvPr>
          <p:cNvSpPr txBox="1">
            <a:spLocks/>
          </p:cNvSpPr>
          <p:nvPr/>
        </p:nvSpPr>
        <p:spPr>
          <a:xfrm>
            <a:off x="4624199" y="495236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many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588B45FD-683E-A9FA-870D-34BEEB1420E6}"/>
              </a:ext>
            </a:extLst>
          </p:cNvPr>
          <p:cNvSpPr/>
          <p:nvPr/>
        </p:nvSpPr>
        <p:spPr>
          <a:xfrm>
            <a:off x="6864036" y="41214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292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F76ED5-6C39-3A3F-FFE5-5DC4BE037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344CFD2-7C86-EE7C-8483-EF314D7062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82915-1369-FDCF-3F40-85FE0661D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teacher was a polymath.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C9F6D8F2-04D6-8703-0EE4-68328D4BC7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0620" y="1522209"/>
            <a:ext cx="4684522" cy="43705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277D47-B473-7A6E-B3FC-66F082437D94}"/>
              </a:ext>
            </a:extLst>
          </p:cNvPr>
          <p:cNvSpPr txBox="1"/>
          <p:nvPr/>
        </p:nvSpPr>
        <p:spPr>
          <a:xfrm>
            <a:off x="1751641" y="1982450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polymath</a:t>
            </a:r>
          </a:p>
        </p:txBody>
      </p:sp>
    </p:spTree>
    <p:extLst>
      <p:ext uri="{BB962C8B-B14F-4D97-AF65-F5344CB8AC3E}">
        <p14:creationId xmlns:p14="http://schemas.microsoft.com/office/powerpoint/2010/main" val="950713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87D14-1CF3-9457-0347-F939B0ED1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23E3F39-4633-BE45-2524-1195D85A3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F41E3-CC04-F7D4-EEC5-D02F2052A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6D18182-3009-EAB5-73F6-133EDF11DA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3224963" cy="30088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02E857-5D2A-AAD1-CFD0-64F98C82BF30}"/>
              </a:ext>
            </a:extLst>
          </p:cNvPr>
          <p:cNvSpPr txBox="1"/>
          <p:nvPr/>
        </p:nvSpPr>
        <p:spPr>
          <a:xfrm>
            <a:off x="1565278" y="2084834"/>
            <a:ext cx="911775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polymath</a:t>
            </a:r>
          </a:p>
          <a:p>
            <a:pPr algn="ctr"/>
            <a:endParaRPr lang="en-GB" sz="8800" dirty="0">
              <a:solidFill>
                <a:schemeClr val="bg1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53B527-B15E-E7CB-463B-B94910C6138E}"/>
              </a:ext>
            </a:extLst>
          </p:cNvPr>
          <p:cNvSpPr txBox="1">
            <a:spLocks/>
          </p:cNvSpPr>
          <p:nvPr/>
        </p:nvSpPr>
        <p:spPr>
          <a:xfrm>
            <a:off x="8063848" y="411562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math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C20AA467-0F6E-551B-0E59-229716EB3308}"/>
              </a:ext>
            </a:extLst>
          </p:cNvPr>
          <p:cNvSpPr/>
          <p:nvPr/>
        </p:nvSpPr>
        <p:spPr>
          <a:xfrm>
            <a:off x="4161347" y="427771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99332FD-A7CA-8C40-03E1-275F4B176528}"/>
              </a:ext>
            </a:extLst>
          </p:cNvPr>
          <p:cNvSpPr txBox="1">
            <a:spLocks/>
          </p:cNvSpPr>
          <p:nvPr/>
        </p:nvSpPr>
        <p:spPr>
          <a:xfrm>
            <a:off x="8063848" y="50870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learning/ knowledge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8CD365D-6D31-A3B6-CBEE-BFB56450659B}"/>
              </a:ext>
            </a:extLst>
          </p:cNvPr>
          <p:cNvSpPr txBox="1">
            <a:spLocks/>
          </p:cNvSpPr>
          <p:nvPr/>
        </p:nvSpPr>
        <p:spPr>
          <a:xfrm>
            <a:off x="1769752" y="411562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polymath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8F0DF43-F0E5-28D9-9EA5-B58D021EF219}"/>
              </a:ext>
            </a:extLst>
          </p:cNvPr>
          <p:cNvSpPr txBox="1">
            <a:spLocks/>
          </p:cNvSpPr>
          <p:nvPr/>
        </p:nvSpPr>
        <p:spPr>
          <a:xfrm>
            <a:off x="5171699" y="411562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poly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B736AD2-496B-A43D-BC89-4FF9A690FD23}"/>
              </a:ext>
            </a:extLst>
          </p:cNvPr>
          <p:cNvSpPr txBox="1">
            <a:spLocks/>
          </p:cNvSpPr>
          <p:nvPr/>
        </p:nvSpPr>
        <p:spPr>
          <a:xfrm>
            <a:off x="5201467" y="50870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D667B5AD-9543-4240-A98D-B637A646A522}"/>
              </a:ext>
            </a:extLst>
          </p:cNvPr>
          <p:cNvSpPr/>
          <p:nvPr/>
        </p:nvSpPr>
        <p:spPr>
          <a:xfrm>
            <a:off x="7441304" y="425605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139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3" grpId="0" animBg="1"/>
      <p:bldP spid="15" grpId="0" animBg="1"/>
      <p:bldP spid="16" grpId="0" animBg="1"/>
      <p:bldP spid="20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choir sang a polyphonic piece.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0929" y="2072110"/>
            <a:ext cx="5066770" cy="39948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polyphonic</a:t>
            </a:r>
          </a:p>
        </p:txBody>
      </p:sp>
    </p:spTree>
    <p:extLst>
      <p:ext uri="{BB962C8B-B14F-4D97-AF65-F5344CB8AC3E}">
        <p14:creationId xmlns:p14="http://schemas.microsoft.com/office/powerpoint/2010/main" val="3633510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2FD7D-AAEA-9C5C-C3D4-969E7BE00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DE215AC0-90BA-688C-2C37-BB956B2D6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99DCD-2CE1-5595-9E81-A208A7B62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98B6288-10F8-D608-AE8B-CEDA051371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E30327-F928-08A5-09A0-A072C72A6F5C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polyphonic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51EB2B-3714-0B7C-E493-1E2BFC351B0E}"/>
              </a:ext>
            </a:extLst>
          </p:cNvPr>
          <p:cNvSpPr txBox="1">
            <a:spLocks/>
          </p:cNvSpPr>
          <p:nvPr/>
        </p:nvSpPr>
        <p:spPr>
          <a:xfrm>
            <a:off x="7861994" y="411462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phonic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7D818FD-F55F-2724-B6B8-CBF2846FF38E}"/>
              </a:ext>
            </a:extLst>
          </p:cNvPr>
          <p:cNvSpPr/>
          <p:nvPr/>
        </p:nvSpPr>
        <p:spPr>
          <a:xfrm>
            <a:off x="3959493" y="4276720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5EF57BE-19FE-FFFE-7997-E7DB828DE854}"/>
              </a:ext>
            </a:extLst>
          </p:cNvPr>
          <p:cNvSpPr txBox="1">
            <a:spLocks/>
          </p:cNvSpPr>
          <p:nvPr/>
        </p:nvSpPr>
        <p:spPr>
          <a:xfrm>
            <a:off x="7861994" y="508601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sound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F1B6CDC-EDC7-875C-48D0-8E9A124DCAD1}"/>
              </a:ext>
            </a:extLst>
          </p:cNvPr>
          <p:cNvSpPr txBox="1">
            <a:spLocks/>
          </p:cNvSpPr>
          <p:nvPr/>
        </p:nvSpPr>
        <p:spPr>
          <a:xfrm>
            <a:off x="1567898" y="411462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polyphonic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71755F-35E9-C2C0-A02E-F748A38C50CF}"/>
              </a:ext>
            </a:extLst>
          </p:cNvPr>
          <p:cNvSpPr txBox="1">
            <a:spLocks/>
          </p:cNvSpPr>
          <p:nvPr/>
        </p:nvSpPr>
        <p:spPr>
          <a:xfrm>
            <a:off x="4969845" y="411462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poly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E759E32-7F50-F43B-D8F8-01B722856344}"/>
              </a:ext>
            </a:extLst>
          </p:cNvPr>
          <p:cNvSpPr txBox="1">
            <a:spLocks/>
          </p:cNvSpPr>
          <p:nvPr/>
        </p:nvSpPr>
        <p:spPr>
          <a:xfrm>
            <a:off x="4999613" y="508601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many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EAB200E5-1F7F-7709-AAA3-0FD2D6F4C97D}"/>
              </a:ext>
            </a:extLst>
          </p:cNvPr>
          <p:cNvSpPr/>
          <p:nvPr/>
        </p:nvSpPr>
        <p:spPr>
          <a:xfrm>
            <a:off x="7239450" y="425506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57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8" grpId="0" animBg="1"/>
      <p:bldP spid="19" grpId="0" animBg="1"/>
      <p:bldP spid="8" grpId="0" animBg="1"/>
      <p:bldP spid="11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555568" y="1953563"/>
            <a:ext cx="1108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teachor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asked us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multiplie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numbers and identify a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polysylabic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word.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teacher asked us to multiply numbers and identify a polysyllabic word.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teacher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asked us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multiply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numbers and identify 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polysyllabic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word.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9A7955E-3CF7-E772-7DDE-F81E4D7FD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44C2664-B180-01D5-5986-60B7D6EF721F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BAF5C2E-D2D8-0AD5-7F03-44F2CCB4B9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3525" y="1828985"/>
            <a:ext cx="8158475" cy="3520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multiple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multiply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multiplayer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multicoloured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multimedia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multitask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polygon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polysyllabic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polyglot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polyhedron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polyester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polymath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C4466E-FB20-CA1A-1619-F4F8D637B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0794D5B-B54E-CE0C-39FE-B01F83A0FA7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disordered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suffixes?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241916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2596769" y="3079237"/>
            <a:ext cx="4200926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ord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7152548" y="3079236"/>
            <a:ext cx="224191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er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479656">
            <a:off x="2577139" y="1341052"/>
            <a:ext cx="508152" cy="2385741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 rot="1494976">
            <a:off x="4990307" y="2034068"/>
            <a:ext cx="437676" cy="120968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7266410" y="1894036"/>
            <a:ext cx="471448" cy="1489745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241916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2596769" y="4485999"/>
            <a:ext cx="4200926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bound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7152548" y="4485999"/>
            <a:ext cx="224191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CA3A631-945A-0CC1-3209-E80117EB6BB4}"/>
              </a:ext>
            </a:extLst>
          </p:cNvPr>
          <p:cNvSpPr txBox="1">
            <a:spLocks/>
          </p:cNvSpPr>
          <p:nvPr/>
        </p:nvSpPr>
        <p:spPr>
          <a:xfrm>
            <a:off x="9660780" y="3020207"/>
            <a:ext cx="224191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7E239E6-DAA0-B176-A50A-E87E83BBE9F4}"/>
              </a:ext>
            </a:extLst>
          </p:cNvPr>
          <p:cNvSpPr txBox="1">
            <a:spLocks/>
          </p:cNvSpPr>
          <p:nvPr/>
        </p:nvSpPr>
        <p:spPr>
          <a:xfrm>
            <a:off x="9660780" y="4426970"/>
            <a:ext cx="224191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9A4D1338-6F31-13FC-DC7F-0AC924344187}"/>
              </a:ext>
            </a:extLst>
          </p:cNvPr>
          <p:cNvSpPr/>
          <p:nvPr/>
        </p:nvSpPr>
        <p:spPr>
          <a:xfrm rot="18343027">
            <a:off x="9011248" y="1409885"/>
            <a:ext cx="475448" cy="193349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1411AB-7C41-1D91-8E61-8764A5EAD6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4"/>
            <a:ext cx="9144000" cy="191225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multi- &amp; poly-</a:t>
            </a:r>
            <a:endParaRPr lang="en-GB" sz="5400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A169CE3-364E-2DF3-E442-4FC30C8C6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E96453-EA24-2A80-D963-362E2E4091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1077D69-A26F-FA4F-12E7-6081093E13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56966" y="4037462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388 0.5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250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5651 -0.081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26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1027</Words>
  <Application>Microsoft Office PowerPoint</Application>
  <PresentationFormat>Widescreen</PresentationFormat>
  <Paragraphs>287</Paragraphs>
  <Slides>33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Prefixes  multi- &amp; poly-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61</cp:revision>
  <dcterms:created xsi:type="dcterms:W3CDTF">2022-05-31T09:42:07Z</dcterms:created>
  <dcterms:modified xsi:type="dcterms:W3CDTF">2026-06-04T13:07:06Z</dcterms:modified>
</cp:coreProperties>
</file>